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4309539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JAVA OOP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ITP64 - Integrative Programming and Technologies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37360" y="2119272"/>
            <a:ext cx="9096124" cy="6393765"/>
          </a:xfrm>
          <a:custGeom>
            <a:avLst/>
            <a:gdLst/>
            <a:ahLst/>
            <a:cxnLst/>
            <a:rect r="r" b="b" t="t" l="l"/>
            <a:pathLst>
              <a:path h="6393765" w="9096124">
                <a:moveTo>
                  <a:pt x="0" y="0"/>
                </a:moveTo>
                <a:lnTo>
                  <a:pt x="9096124" y="0"/>
                </a:lnTo>
                <a:lnTo>
                  <a:pt x="9096124" y="6393765"/>
                </a:lnTo>
                <a:lnTo>
                  <a:pt x="0" y="6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5871" y="4574359"/>
            <a:ext cx="7075790" cy="2201964"/>
          </a:xfrm>
          <a:custGeom>
            <a:avLst/>
            <a:gdLst/>
            <a:ahLst/>
            <a:cxnLst/>
            <a:rect r="r" b="b" t="t" l="l"/>
            <a:pathLst>
              <a:path h="2201964" w="7075790">
                <a:moveTo>
                  <a:pt x="0" y="0"/>
                </a:moveTo>
                <a:lnTo>
                  <a:pt x="7075790" y="0"/>
                </a:lnTo>
                <a:lnTo>
                  <a:pt x="7075790" y="2201963"/>
                </a:lnTo>
                <a:lnTo>
                  <a:pt x="0" y="220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551216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Memory Allocation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3896205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Bundle the data and methods that operate on the data in a single unit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4180" y="3063509"/>
            <a:ext cx="8799820" cy="4605239"/>
          </a:xfrm>
          <a:custGeom>
            <a:avLst/>
            <a:gdLst/>
            <a:ahLst/>
            <a:cxnLst/>
            <a:rect r="r" b="b" t="t" l="l"/>
            <a:pathLst>
              <a:path h="4605239" w="8799820">
                <a:moveTo>
                  <a:pt x="0" y="0"/>
                </a:moveTo>
                <a:lnTo>
                  <a:pt x="8799820" y="0"/>
                </a:lnTo>
                <a:lnTo>
                  <a:pt x="8799820" y="4605239"/>
                </a:lnTo>
                <a:lnTo>
                  <a:pt x="0" y="460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Encapsulation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5869376"/>
            <a:ext cx="5756467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make fields private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use setters and getters to ensure that fields can only be accessed and altered only in the same class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12311" y="2450624"/>
            <a:ext cx="9946224" cy="5635360"/>
          </a:xfrm>
          <a:custGeom>
            <a:avLst/>
            <a:gdLst/>
            <a:ahLst/>
            <a:cxnLst/>
            <a:rect r="r" b="b" t="t" l="l"/>
            <a:pathLst>
              <a:path h="5635360" w="9946224">
                <a:moveTo>
                  <a:pt x="0" y="0"/>
                </a:moveTo>
                <a:lnTo>
                  <a:pt x="9946223" y="0"/>
                </a:lnTo>
                <a:lnTo>
                  <a:pt x="9946223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76460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Abstraction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67885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Reduce complexity by hiding unecessary details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4124245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Hides the implementation of a class and treat it as a blackbox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014727" y="3630640"/>
            <a:ext cx="9244573" cy="4794393"/>
          </a:xfrm>
          <a:custGeom>
            <a:avLst/>
            <a:gdLst/>
            <a:ahLst/>
            <a:cxnLst/>
            <a:rect r="r" b="b" t="t" l="l"/>
            <a:pathLst>
              <a:path h="4794393" w="9244573">
                <a:moveTo>
                  <a:pt x="0" y="0"/>
                </a:moveTo>
                <a:lnTo>
                  <a:pt x="9244573" y="0"/>
                </a:lnTo>
                <a:lnTo>
                  <a:pt x="9244573" y="4794393"/>
                </a:lnTo>
                <a:lnTo>
                  <a:pt x="0" y="479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517089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Coupling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2817414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level of dependency between classes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082" y="4095670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more classes are coupled to each other, the more costly channges will be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755670" y="1388497"/>
            <a:ext cx="7569687" cy="7569687"/>
          </a:xfrm>
          <a:custGeom>
            <a:avLst/>
            <a:gdLst/>
            <a:ahLst/>
            <a:cxnLst/>
            <a:rect r="r" b="b" t="t" l="l"/>
            <a:pathLst>
              <a:path h="7569687" w="7569687">
                <a:moveTo>
                  <a:pt x="0" y="0"/>
                </a:moveTo>
                <a:lnTo>
                  <a:pt x="7569687" y="0"/>
                </a:lnTo>
                <a:lnTo>
                  <a:pt x="7569687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543091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Constructors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4670683"/>
            <a:ext cx="6139102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Constructors can be default, no-args or parameterized.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5787748"/>
            <a:ext cx="6139102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If a class is written without any constructor, it will provide a </a:t>
            </a:r>
            <a:r>
              <a:rPr lang="en-US" sz="2399">
                <a:solidFill>
                  <a:srgbClr val="D9D9D9"/>
                </a:solidFill>
                <a:latin typeface="Poppins Italics"/>
              </a:rPr>
              <a:t>default constructor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7389853"/>
            <a:ext cx="621692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 Italics"/>
              </a:rPr>
              <a:t>No-args constructors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are constructors that have no arguments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2082" y="8506184"/>
            <a:ext cx="5586559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 Italics"/>
              </a:rPr>
              <a:t>Parameterized constructors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are constructors with arguments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2082" y="2582068"/>
            <a:ext cx="6139102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 constructor in java is similar to a method that has no return type and with the same name as the class. This is  used to create an instance of a class.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3672840"/>
            <a:ext cx="5820940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Constructor overloading is the concept of having more than one constructor with different parameters so that every constructor can perform a different task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287620" y="2240902"/>
            <a:ext cx="6795606" cy="6195226"/>
          </a:xfrm>
          <a:custGeom>
            <a:avLst/>
            <a:gdLst/>
            <a:ahLst/>
            <a:cxnLst/>
            <a:rect r="r" b="b" t="t" l="l"/>
            <a:pathLst>
              <a:path h="6195226" w="6795606">
                <a:moveTo>
                  <a:pt x="0" y="0"/>
                </a:moveTo>
                <a:lnTo>
                  <a:pt x="6795605" y="0"/>
                </a:lnTo>
                <a:lnTo>
                  <a:pt x="6795605" y="6195226"/>
                </a:lnTo>
                <a:lnTo>
                  <a:pt x="0" y="619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58209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Constructor Overloading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6465571"/>
            <a:ext cx="5820940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can be done by having multiple constructors with different parameters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8176181"/>
            <a:ext cx="5820940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</a:t>
            </a:r>
            <a:r>
              <a:rPr lang="en-US" sz="2399">
                <a:solidFill>
                  <a:srgbClr val="D9D9D9"/>
                </a:solidFill>
                <a:latin typeface="Poppins Italics"/>
              </a:rPr>
              <a:t>this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keyword refers to the current object in a method or constructor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1128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68329" y="9851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Fields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8329" y="1535140"/>
            <a:ext cx="4109035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Use static fields where a value is independent of objects but needed to be shared on all objects of the same class.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44564" y="0"/>
            <a:ext cx="5443436" cy="5143500"/>
            <a:chOff x="0" y="0"/>
            <a:chExt cx="1290296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11765" y="9851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Methods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765" y="1535140"/>
            <a:ext cx="4109035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Static methods can only see other static members of the same class.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401128" y="5143500"/>
            <a:ext cx="5443436" cy="5143500"/>
            <a:chOff x="0" y="0"/>
            <a:chExt cx="1290296" cy="121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68329" y="61286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class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8329" y="6678640"/>
            <a:ext cx="4661578" cy="339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A static class is a class that is created inside a class, is called a static nested class in Java. It cannot access non-static data members and methods. It can be accessed by outer class name.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844564" y="5143500"/>
            <a:ext cx="5443436" cy="5143500"/>
            <a:chOff x="0" y="0"/>
            <a:chExt cx="1290296" cy="1219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511765" y="5740055"/>
            <a:ext cx="410903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Why is the main method static?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11765" y="6678640"/>
            <a:ext cx="4109035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is to enable the Java runtime to directly call the main method without having to create an 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496" y="1545749"/>
            <a:ext cx="362702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Static Members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1496" y="3467389"/>
            <a:ext cx="4643986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In OOP, a class can have 2 types of members: instance and static. Members can be fields or methods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21496" y="5998703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Instance members belong to instances or objects.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1496" y="7558467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Static or class members belong to a class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1466" y="5428103"/>
            <a:ext cx="14445067" cy="336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Poppins"/>
              </a:rPr>
              <a:t>In Java, Inheritance is the mechanism in Java by which one class is allowed to inherit the features(fields and methods) of another class. 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Poppins"/>
              </a:rPr>
              <a:t>In Java, Inheritance means creating new classes based on existing ones. A class that inherits from another class can reuse the methods and fields of that class. In addition, you can add new fields and methods to your current class as well.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Inheritance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5251" y="1922519"/>
            <a:ext cx="7124049" cy="6710179"/>
            <a:chOff x="0" y="0"/>
            <a:chExt cx="1688663" cy="1590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663" cy="1590561"/>
            </a:xfrm>
            <a:custGeom>
              <a:avLst/>
              <a:gdLst/>
              <a:ahLst/>
              <a:cxnLst/>
              <a:rect r="r" b="b" t="t" l="l"/>
              <a:pathLst>
                <a:path h="1590561" w="1688663">
                  <a:moveTo>
                    <a:pt x="0" y="0"/>
                  </a:moveTo>
                  <a:lnTo>
                    <a:pt x="1688663" y="0"/>
                  </a:lnTo>
                  <a:lnTo>
                    <a:pt x="1688663" y="1590561"/>
                  </a:lnTo>
                  <a:lnTo>
                    <a:pt x="0" y="159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8663" cy="1628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9392" y="4816900"/>
            <a:ext cx="6635768" cy="2416386"/>
          </a:xfrm>
          <a:custGeom>
            <a:avLst/>
            <a:gdLst/>
            <a:ahLst/>
            <a:cxnLst/>
            <a:rect r="r" b="b" t="t" l="l"/>
            <a:pathLst>
              <a:path h="2416386" w="6635768">
                <a:moveTo>
                  <a:pt x="0" y="0"/>
                </a:moveTo>
                <a:lnTo>
                  <a:pt x="6635767" y="0"/>
                </a:lnTo>
                <a:lnTo>
                  <a:pt x="6635767" y="2416386"/>
                </a:lnTo>
                <a:lnTo>
                  <a:pt x="0" y="241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668" y="1351809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Inheritance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1668" y="3825254"/>
            <a:ext cx="880358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 A class that is derived from another class is called a subclass (also a derived class, extended class, or child class).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1668" y="5105400"/>
            <a:ext cx="880358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 The class from which the subclass is derived is called a superclass (also a base class or a parent class).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668" y="6387465"/>
            <a:ext cx="865193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Excepting Object, which has no superclass, every class has one and only one direct superclass (single inheritance). In the absence of any other explicit superclass, every class is implicitly a subclass of Object.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23052" y="2948692"/>
            <a:ext cx="9806829" cy="6309608"/>
          </a:xfrm>
          <a:custGeom>
            <a:avLst/>
            <a:gdLst/>
            <a:ahLst/>
            <a:cxnLst/>
            <a:rect r="r" b="b" t="t" l="l"/>
            <a:pathLst>
              <a:path h="6309608" w="9806829">
                <a:moveTo>
                  <a:pt x="0" y="0"/>
                </a:moveTo>
                <a:lnTo>
                  <a:pt x="9806830" y="0"/>
                </a:lnTo>
                <a:lnTo>
                  <a:pt x="9806830" y="6309608"/>
                </a:lnTo>
                <a:lnTo>
                  <a:pt x="0" y="630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604845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The Object class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3580448"/>
            <a:ext cx="5732820" cy="436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class consists of static utility methods for operating on objects. These utilities include null-safe or null-tolerant methods for computing the hash code of an object, returning a string for an object, and comparing two objects.</a:t>
            </a:r>
          </a:p>
          <a:p>
            <a:pPr>
              <a:lnSpc>
                <a:spcPts val="3839"/>
              </a:lnSpc>
            </a:pP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14236" y="3101584"/>
            <a:ext cx="10445064" cy="6156716"/>
          </a:xfrm>
          <a:custGeom>
            <a:avLst/>
            <a:gdLst/>
            <a:ahLst/>
            <a:cxnLst/>
            <a:rect r="r" b="b" t="t" l="l"/>
            <a:pathLst>
              <a:path h="6156716" w="10445064">
                <a:moveTo>
                  <a:pt x="0" y="0"/>
                </a:moveTo>
                <a:lnTo>
                  <a:pt x="10445064" y="0"/>
                </a:lnTo>
                <a:lnTo>
                  <a:pt x="10445064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572" y="3044434"/>
            <a:ext cx="447513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ways or syles of writing codes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1668" y="771525"/>
            <a:ext cx="6821081" cy="471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Constructor and Inheritance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1668" y="5851304"/>
            <a:ext cx="8651938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The super keyword refers to superclass (parent) objects.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It is used to call superclass methods, and to access the superclass constructor.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The most common use of the super keyword is to eliminate the confusion between superclasses and subclasses that have methods with the same name.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60213" y="3517453"/>
            <a:ext cx="7692080" cy="3846040"/>
          </a:xfrm>
          <a:custGeom>
            <a:avLst/>
            <a:gdLst/>
            <a:ahLst/>
            <a:cxnLst/>
            <a:rect r="r" b="b" t="t" l="l"/>
            <a:pathLst>
              <a:path h="3846040" w="7692080">
                <a:moveTo>
                  <a:pt x="0" y="0"/>
                </a:moveTo>
                <a:lnTo>
                  <a:pt x="7692080" y="0"/>
                </a:lnTo>
                <a:lnTo>
                  <a:pt x="7692080" y="3846040"/>
                </a:lnTo>
                <a:lnTo>
                  <a:pt x="0" y="384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4181" y="495565"/>
            <a:ext cx="11420188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Access Modifiers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68" y="2577557"/>
            <a:ext cx="7936883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Private: 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The access level of a private modifier is only within the class. It cannot be accessed from outside the class.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Default: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 The access level of a default modifier is only within the package. It cannot be accessed from outside the package. If you do not specify any access level, it will be the default.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Protected: 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The access level of a protected modifier is within the package and outside the package through child class. If you do not make the child class, it cannot be accessed from outside the package.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Public: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 The access level of a public modifier is everywhere. It can be accessed from within the class, outside the class, within the package and outside the package.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2082" y="4650450"/>
            <a:ext cx="6350368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Override a method declared in a base class</a:t>
            </a:r>
          </a:p>
          <a:p>
            <a:pPr>
              <a:lnSpc>
                <a:spcPts val="3839"/>
              </a:lnSpc>
            </a:pP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Uses the @Override annotation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46850" y="2119272"/>
            <a:ext cx="7159808" cy="5834320"/>
          </a:xfrm>
          <a:custGeom>
            <a:avLst/>
            <a:gdLst/>
            <a:ahLst/>
            <a:cxnLst/>
            <a:rect r="r" b="b" t="t" l="l"/>
            <a:pathLst>
              <a:path h="5834320" w="7159808">
                <a:moveTo>
                  <a:pt x="0" y="0"/>
                </a:moveTo>
                <a:lnTo>
                  <a:pt x="7159809" y="0"/>
                </a:lnTo>
                <a:lnTo>
                  <a:pt x="7159809" y="5834321"/>
                </a:lnTo>
                <a:lnTo>
                  <a:pt x="0" y="583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450458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Method Overriding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3500" y="2230623"/>
            <a:ext cx="11573483" cy="5825753"/>
          </a:xfrm>
          <a:custGeom>
            <a:avLst/>
            <a:gdLst/>
            <a:ahLst/>
            <a:cxnLst/>
            <a:rect r="r" b="b" t="t" l="l"/>
            <a:pathLst>
              <a:path h="5825753" w="11573483">
                <a:moveTo>
                  <a:pt x="0" y="0"/>
                </a:moveTo>
                <a:lnTo>
                  <a:pt x="11573483" y="0"/>
                </a:lnTo>
                <a:lnTo>
                  <a:pt x="11573483" y="5825754"/>
                </a:lnTo>
                <a:lnTo>
                  <a:pt x="0" y="582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7902" y="3105656"/>
            <a:ext cx="11932195" cy="6152644"/>
          </a:xfrm>
          <a:custGeom>
            <a:avLst/>
            <a:gdLst/>
            <a:ahLst/>
            <a:cxnLst/>
            <a:rect r="r" b="b" t="t" l="l"/>
            <a:pathLst>
              <a:path h="6152644" w="11932195">
                <a:moveTo>
                  <a:pt x="0" y="0"/>
                </a:moveTo>
                <a:lnTo>
                  <a:pt x="11932196" y="0"/>
                </a:lnTo>
                <a:lnTo>
                  <a:pt x="11932196" y="6152644"/>
                </a:lnTo>
                <a:lnTo>
                  <a:pt x="0" y="615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1555" y="2828826"/>
            <a:ext cx="5069532" cy="6139167"/>
          </a:xfrm>
          <a:custGeom>
            <a:avLst/>
            <a:gdLst/>
            <a:ahLst/>
            <a:cxnLst/>
            <a:rect r="r" b="b" t="t" l="l"/>
            <a:pathLst>
              <a:path h="6139167" w="5069532">
                <a:moveTo>
                  <a:pt x="0" y="0"/>
                </a:moveTo>
                <a:lnTo>
                  <a:pt x="5069532" y="0"/>
                </a:lnTo>
                <a:lnTo>
                  <a:pt x="5069532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81806" y="2828826"/>
            <a:ext cx="4655781" cy="6129358"/>
          </a:xfrm>
          <a:custGeom>
            <a:avLst/>
            <a:gdLst/>
            <a:ahLst/>
            <a:cxnLst/>
            <a:rect r="r" b="b" t="t" l="l"/>
            <a:pathLst>
              <a:path h="6129358" w="4655781">
                <a:moveTo>
                  <a:pt x="0" y="0"/>
                </a:moveTo>
                <a:lnTo>
                  <a:pt x="4655781" y="0"/>
                </a:lnTo>
                <a:lnTo>
                  <a:pt x="4655781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37354" y="1053439"/>
            <a:ext cx="640916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EEF2F5"/>
                </a:solidFill>
                <a:latin typeface="Poppins"/>
              </a:rPr>
              <a:t>In OOP, everything is based on the concepts of objects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4636" y="4482439"/>
            <a:ext cx="6409167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Objects are units based on data(or state) and operations on data called methods(or behavior)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496" y="5774042"/>
            <a:ext cx="557030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Object Oriented Programming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861667" y="-805804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07989" y="2733940"/>
            <a:ext cx="5556563" cy="5882801"/>
          </a:xfrm>
          <a:custGeom>
            <a:avLst/>
            <a:gdLst/>
            <a:ahLst/>
            <a:cxnLst/>
            <a:rect r="r" b="b" t="t" l="l"/>
            <a:pathLst>
              <a:path h="5882801" w="5556563">
                <a:moveTo>
                  <a:pt x="0" y="0"/>
                </a:moveTo>
                <a:lnTo>
                  <a:pt x="5556563" y="0"/>
                </a:lnTo>
                <a:lnTo>
                  <a:pt x="5556563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0059" y="2712214"/>
            <a:ext cx="4773431" cy="5904527"/>
          </a:xfrm>
          <a:custGeom>
            <a:avLst/>
            <a:gdLst/>
            <a:ahLst/>
            <a:cxnLst/>
            <a:rect r="r" b="b" t="t" l="l"/>
            <a:pathLst>
              <a:path h="5904527" w="4773431">
                <a:moveTo>
                  <a:pt x="0" y="0"/>
                </a:moveTo>
                <a:lnTo>
                  <a:pt x="4773431" y="0"/>
                </a:lnTo>
                <a:lnTo>
                  <a:pt x="4773431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OOP vs Functional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2082" y="2645926"/>
            <a:ext cx="5066096" cy="6312258"/>
          </a:xfrm>
          <a:custGeom>
            <a:avLst/>
            <a:gdLst/>
            <a:ahLst/>
            <a:cxnLst/>
            <a:rect r="r" b="b" t="t" l="l"/>
            <a:pathLst>
              <a:path h="6312258" w="5066096">
                <a:moveTo>
                  <a:pt x="0" y="0"/>
                </a:moveTo>
                <a:lnTo>
                  <a:pt x="5066096" y="0"/>
                </a:lnTo>
                <a:lnTo>
                  <a:pt x="5066096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Benefits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668" y="3573420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breaking down a large complex application into smaller, manageable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4668" y="4986715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if an object is not working properly, we can only focus fixing that object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4668" y="6745030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more opportunity to reuse code in other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4668" y="8117336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less time building applications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 class is a blueprint for creating objects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2529" y="1761481"/>
            <a:ext cx="5927457" cy="5226473"/>
          </a:xfrm>
          <a:custGeom>
            <a:avLst/>
            <a:gdLst/>
            <a:ahLst/>
            <a:cxnLst/>
            <a:rect r="r" b="b" t="t" l="l"/>
            <a:pathLst>
              <a:path h="5226473" w="5927457">
                <a:moveTo>
                  <a:pt x="0" y="0"/>
                </a:moveTo>
                <a:lnTo>
                  <a:pt x="5927457" y="0"/>
                </a:lnTo>
                <a:lnTo>
                  <a:pt x="5927457" y="5226473"/>
                </a:lnTo>
                <a:lnTo>
                  <a:pt x="0" y="522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Classes and Objects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6361968"/>
            <a:ext cx="5756467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An object is an instance of a class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3520" y="8208247"/>
            <a:ext cx="5756467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D181F"/>
                </a:solidFill>
                <a:latin typeface="Poppins"/>
              </a:rPr>
              <a:t>Car myCar = new Car();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What state and behavior can a class TV have?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4312" y="1908913"/>
            <a:ext cx="4814882" cy="5934622"/>
          </a:xfrm>
          <a:custGeom>
            <a:avLst/>
            <a:gdLst/>
            <a:ahLst/>
            <a:cxnLst/>
            <a:rect r="r" b="b" t="t" l="l"/>
            <a:pathLst>
              <a:path h="5934622" w="4814882">
                <a:moveTo>
                  <a:pt x="0" y="0"/>
                </a:moveTo>
                <a:lnTo>
                  <a:pt x="4814882" y="0"/>
                </a:lnTo>
                <a:lnTo>
                  <a:pt x="481488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Question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12082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classes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082" y="3722053"/>
            <a:ext cx="6669052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Pascal naming convention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nouns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class members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constructor/s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method/s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23810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3543" y="3722053"/>
            <a:ext cx="666905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Syntax: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Object objName = new Object();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DAF702-TZFQ</dc:identifier>
  <dcterms:modified xsi:type="dcterms:W3CDTF">2011-08-01T06:04:30Z</dcterms:modified>
  <cp:revision>1</cp:revision>
  <dc:title>ITP64 Chapter 2</dc:title>
</cp:coreProperties>
</file>